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1D337B1-12AF-4F4F-BD0D-D105A293C638}" type="datetimeFigureOut">
              <a:rPr lang="en-US" smtClean="0"/>
              <a:t>06-May-20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0BB7E3D-E1C2-4B27-A95F-0B22E736DDB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D337B1-12AF-4F4F-BD0D-D105A293C638}" type="datetimeFigureOut">
              <a:rPr lang="en-US" smtClean="0"/>
              <a:t>06-May-20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B7E3D-E1C2-4B27-A95F-0B22E736DDB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D337B1-12AF-4F4F-BD0D-D105A293C638}" type="datetimeFigureOut">
              <a:rPr lang="en-US" smtClean="0"/>
              <a:t>06-May-20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B7E3D-E1C2-4B27-A95F-0B22E736DDB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D337B1-12AF-4F4F-BD0D-D105A293C638}" type="datetimeFigureOut">
              <a:rPr lang="en-US" smtClean="0"/>
              <a:t>06-May-20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B7E3D-E1C2-4B27-A95F-0B22E736DDB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1D337B1-12AF-4F4F-BD0D-D105A293C638}" type="datetimeFigureOut">
              <a:rPr lang="en-US" smtClean="0"/>
              <a:t>06-May-20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B7E3D-E1C2-4B27-A95F-0B22E736DDB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1D337B1-12AF-4F4F-BD0D-D105A293C638}" type="datetimeFigureOut">
              <a:rPr lang="en-US" smtClean="0"/>
              <a:t>06-May-20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BB7E3D-E1C2-4B27-A95F-0B22E736DDB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1D337B1-12AF-4F4F-BD0D-D105A293C638}" type="datetimeFigureOut">
              <a:rPr lang="en-US" smtClean="0"/>
              <a:t>06-May-20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BB7E3D-E1C2-4B27-A95F-0B22E736DDB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1D337B1-12AF-4F4F-BD0D-D105A293C638}" type="datetimeFigureOut">
              <a:rPr lang="en-US" smtClean="0"/>
              <a:t>06-May-20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BB7E3D-E1C2-4B27-A95F-0B22E736DDB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D337B1-12AF-4F4F-BD0D-D105A293C638}" type="datetimeFigureOut">
              <a:rPr lang="en-US" smtClean="0"/>
              <a:t>06-May-20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BB7E3D-E1C2-4B27-A95F-0B22E736DDB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1D337B1-12AF-4F4F-BD0D-D105A293C638}" type="datetimeFigureOut">
              <a:rPr lang="en-US" smtClean="0"/>
              <a:t>06-May-20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BB7E3D-E1C2-4B27-A95F-0B22E736DDB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1D337B1-12AF-4F4F-BD0D-D105A293C638}" type="datetimeFigureOut">
              <a:rPr lang="en-US" smtClean="0"/>
              <a:t>06-May-20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0BB7E3D-E1C2-4B27-A95F-0B22E736DDBC}"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1D337B1-12AF-4F4F-BD0D-D105A293C638}" type="datetimeFigureOut">
              <a:rPr lang="en-US" smtClean="0"/>
              <a:t>06-May-20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0BB7E3D-E1C2-4B27-A95F-0B22E736DDBC}"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1600199"/>
          </a:xfrm>
        </p:spPr>
        <p:txBody>
          <a:bodyPr>
            <a:normAutofit/>
          </a:bodyPr>
          <a:lstStyle/>
          <a:p>
            <a:pPr algn="l"/>
            <a:r>
              <a:rPr lang="sr-Cyrl-RS" sz="2000" dirty="0" smtClean="0"/>
              <a:t>Стефан Раичевић </a:t>
            </a:r>
            <a:r>
              <a:rPr lang="en-US" sz="2000" dirty="0" smtClean="0"/>
              <a:t>II-3</a:t>
            </a:r>
            <a:br>
              <a:rPr lang="en-US" sz="2000" dirty="0" smtClean="0"/>
            </a:br>
            <a:r>
              <a:rPr lang="en-US" sz="2000" dirty="0" smtClean="0"/>
              <a:t>E</a:t>
            </a:r>
            <a:r>
              <a:rPr lang="sr-Cyrl-RS" sz="2000" dirty="0" smtClean="0"/>
              <a:t>лектротехничка школа </a:t>
            </a:r>
            <a:r>
              <a:rPr lang="en-US" sz="2000" dirty="0" smtClean="0"/>
              <a:t>“</a:t>
            </a:r>
            <a:r>
              <a:rPr lang="sr-Cyrl-RS" sz="2000" dirty="0" smtClean="0"/>
              <a:t>Земун</a:t>
            </a:r>
            <a:r>
              <a:rPr lang="en-US" sz="2000" dirty="0" smtClean="0"/>
              <a:t>”</a:t>
            </a:r>
            <a:endParaRPr lang="en-US" sz="2000" dirty="0"/>
          </a:p>
        </p:txBody>
      </p:sp>
      <p:sp>
        <p:nvSpPr>
          <p:cNvPr id="3" name="Subtitle 2"/>
          <p:cNvSpPr>
            <a:spLocks noGrp="1"/>
          </p:cNvSpPr>
          <p:nvPr>
            <p:ph type="subTitle" idx="1"/>
          </p:nvPr>
        </p:nvSpPr>
        <p:spPr>
          <a:xfrm>
            <a:off x="1371600" y="3352800"/>
            <a:ext cx="6400800" cy="1752600"/>
          </a:xfrm>
        </p:spPr>
        <p:txBody>
          <a:bodyPr>
            <a:normAutofit/>
          </a:bodyPr>
          <a:lstStyle/>
          <a:p>
            <a:r>
              <a:rPr lang="sr-Cyrl-RS" sz="6000" dirty="0" smtClean="0">
                <a:latin typeface="+mj-lt"/>
              </a:rPr>
              <a:t>Бројачи</a:t>
            </a:r>
            <a:endParaRPr lang="en-US" sz="6000" dirty="0">
              <a:latin typeface="+mj-lt"/>
            </a:endParaRPr>
          </a:p>
        </p:txBody>
      </p:sp>
    </p:spTree>
    <p:extLst>
      <p:ext uri="{BB962C8B-B14F-4D97-AF65-F5344CB8AC3E}">
        <p14:creationId xmlns:p14="http://schemas.microsoft.com/office/powerpoint/2010/main" val="108876314"/>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717550"/>
          </a:xfrm>
        </p:spPr>
        <p:txBody>
          <a:bodyPr>
            <a:normAutofit/>
          </a:bodyPr>
          <a:lstStyle/>
          <a:p>
            <a:r>
              <a:rPr lang="sr-Cyrl-RS" sz="2800" u="sng" dirty="0" smtClean="0"/>
              <a:t>Џонсонов бројач</a:t>
            </a:r>
            <a:endParaRPr lang="en-US" sz="2800" u="sng" dirty="0"/>
          </a:p>
        </p:txBody>
      </p:sp>
      <p:sp>
        <p:nvSpPr>
          <p:cNvPr id="4" name="Text Placeholder 3"/>
          <p:cNvSpPr>
            <a:spLocks noGrp="1"/>
          </p:cNvSpPr>
          <p:nvPr>
            <p:ph type="body" idx="2"/>
          </p:nvPr>
        </p:nvSpPr>
        <p:spPr>
          <a:xfrm>
            <a:off x="381000" y="1447800"/>
            <a:ext cx="8382000" cy="2755900"/>
          </a:xfrm>
        </p:spPr>
        <p:txBody>
          <a:bodyPr>
            <a:normAutofit/>
          </a:bodyPr>
          <a:lstStyle/>
          <a:p>
            <a:pPr algn="just"/>
            <a:r>
              <a:rPr lang="sr-Cyrl-RS" sz="2000" dirty="0" smtClean="0"/>
              <a:t>Џонсонов бројач</a:t>
            </a:r>
            <a:r>
              <a:rPr lang="en-US" sz="2000" dirty="0" smtClean="0"/>
              <a:t> </a:t>
            </a:r>
            <a:r>
              <a:rPr lang="ru-RU" sz="2000" dirty="0" smtClean="0"/>
              <a:t> је модификовани кружни бројач, где је излаз последњег флипфлопа инвертован и враћен на улаз првог. Регистар пролази кроз низ битовних образаца чија је дужина једнака двострукој дужини померачког регистра и наставља се неодређено време. Ови бројачи проналазе велику промену, декадном бројачу, ДА конверзији итд. Ови бројачи могу бити лако имплементирани користећи Д- или ЈК флипфлопове.</a:t>
            </a:r>
            <a:endParaRPr lang="en-US" sz="2000"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575050" y="2837815"/>
            <a:ext cx="5111750" cy="2249170"/>
          </a:xfrm>
        </p:spPr>
      </p:pic>
    </p:spTree>
    <p:extLst>
      <p:ext uri="{BB962C8B-B14F-4D97-AF65-F5344CB8AC3E}">
        <p14:creationId xmlns:p14="http://schemas.microsoft.com/office/powerpoint/2010/main" val="2611911041"/>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276600" cy="641350"/>
          </a:xfrm>
        </p:spPr>
        <p:txBody>
          <a:bodyPr>
            <a:noAutofit/>
          </a:bodyPr>
          <a:lstStyle/>
          <a:p>
            <a:r>
              <a:rPr lang="sr-Cyrl-RS" sz="2800" u="sng" dirty="0" smtClean="0"/>
              <a:t>Рачунарски бројачи</a:t>
            </a:r>
            <a:endParaRPr lang="en-US" sz="2800" u="sng" dirty="0"/>
          </a:p>
        </p:txBody>
      </p:sp>
      <p:sp>
        <p:nvSpPr>
          <p:cNvPr id="4" name="Text Placeholder 3"/>
          <p:cNvSpPr>
            <a:spLocks noGrp="1"/>
          </p:cNvSpPr>
          <p:nvPr>
            <p:ph type="body" idx="2"/>
          </p:nvPr>
        </p:nvSpPr>
        <p:spPr>
          <a:xfrm>
            <a:off x="457200" y="1219200"/>
            <a:ext cx="3733800" cy="5562600"/>
          </a:xfrm>
        </p:spPr>
        <p:txBody>
          <a:bodyPr>
            <a:noAutofit/>
          </a:bodyPr>
          <a:lstStyle/>
          <a:p>
            <a:pPr algn="just"/>
            <a:r>
              <a:rPr lang="ru-RU" sz="1600" dirty="0" smtClean="0"/>
              <a:t>У рачунарству, програмски бројач (код неких рачунара се назива још и показивач на инструкцију) се односи на регистар у процесору који означава где се у поступку извршења низа команди налази рачунар. У зависности од архитектуре рачунара, садржи или адресу инструкције која се извршава, или адресу следеће инструкције. Програмски бројач се аутоматски инкрементира за сваки циклус инструкције, тако да се адресе инструкција у меморију смештају секвенцијално. Неке инструкције, као што су инструкције скока (условног или безусловног) и скока на потпрограм прекидају секвенцу и мењају вредност програмског бројача. У случају скока на потпрограм, вредност бројача се чува на стеку, да би се по повратку у главни програм та вредност са стека вратила у програмски бројач.</a:t>
            </a:r>
            <a:endParaRPr lang="en-US" sz="1600" dirty="0"/>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648200" y="2362200"/>
            <a:ext cx="3844925" cy="3190875"/>
          </a:xfrm>
        </p:spPr>
      </p:pic>
    </p:spTree>
    <p:extLst>
      <p:ext uri="{BB962C8B-B14F-4D97-AF65-F5344CB8AC3E}">
        <p14:creationId xmlns:p14="http://schemas.microsoft.com/office/powerpoint/2010/main" val="3840665835"/>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295400"/>
          </a:xfrm>
        </p:spPr>
        <p:txBody>
          <a:bodyPr>
            <a:normAutofit fontScale="90000"/>
          </a:bodyPr>
          <a:lstStyle/>
          <a:p>
            <a:pPr algn="l"/>
            <a:r>
              <a:rPr lang="sr-Cyrl-RS" sz="4000" b="1" u="sng" dirty="0">
                <a:latin typeface="+mn-lt"/>
              </a:rPr>
              <a:t>Веб бројач</a:t>
            </a:r>
            <a:r>
              <a:rPr lang="sr-Cyrl-RS" b="1" dirty="0"/>
              <a:t/>
            </a:r>
            <a:br>
              <a:rPr lang="sr-Cyrl-RS" b="1" dirty="0"/>
            </a:br>
            <a:endParaRPr lang="en-US" dirty="0"/>
          </a:p>
        </p:txBody>
      </p:sp>
      <p:sp>
        <p:nvSpPr>
          <p:cNvPr id="3" name="Subtitle 2"/>
          <p:cNvSpPr>
            <a:spLocks noGrp="1"/>
          </p:cNvSpPr>
          <p:nvPr>
            <p:ph type="subTitle" idx="1"/>
          </p:nvPr>
        </p:nvSpPr>
        <p:spPr>
          <a:xfrm>
            <a:off x="457200" y="1447800"/>
            <a:ext cx="8305800" cy="4191000"/>
          </a:xfrm>
        </p:spPr>
        <p:txBody>
          <a:bodyPr>
            <a:normAutofit/>
          </a:bodyPr>
          <a:lstStyle/>
          <a:p>
            <a:pPr algn="just"/>
            <a:r>
              <a:rPr lang="sr-Cyrl-RS" sz="2400" b="1" i="0" dirty="0" smtClean="0">
                <a:solidFill>
                  <a:srgbClr val="202122"/>
                </a:solidFill>
                <a:effectLst/>
              </a:rPr>
              <a:t>Веб бројач </a:t>
            </a:r>
            <a:r>
              <a:rPr lang="ru-RU" sz="2400" b="0" i="0" dirty="0" smtClean="0">
                <a:solidFill>
                  <a:srgbClr val="202122"/>
                </a:solidFill>
                <a:effectLst/>
              </a:rPr>
              <a:t> је рачунарски програм који указује на број посетилаца одређене стране. </a:t>
            </a:r>
          </a:p>
          <a:p>
            <a:pPr algn="just"/>
            <a:r>
              <a:rPr lang="ru-RU" sz="2400" b="0" i="0" smtClean="0">
                <a:solidFill>
                  <a:srgbClr val="202122"/>
                </a:solidFill>
                <a:effectLst/>
              </a:rPr>
              <a:t>Једном </a:t>
            </a:r>
            <a:r>
              <a:rPr lang="ru-RU" sz="2400" b="0" i="0" dirty="0" smtClean="0">
                <a:solidFill>
                  <a:srgbClr val="202122"/>
                </a:solidFill>
                <a:effectLst/>
              </a:rPr>
              <a:t>сетован, овај бројач се инкрементује сваки пут када неко приступи одређеној страни помоћу претраживача.</a:t>
            </a:r>
            <a:endParaRPr lang="en-US" sz="2400" dirty="0"/>
          </a:p>
        </p:txBody>
      </p:sp>
    </p:spTree>
    <p:extLst>
      <p:ext uri="{BB962C8B-B14F-4D97-AF65-F5344CB8AC3E}">
        <p14:creationId xmlns:p14="http://schemas.microsoft.com/office/powerpoint/2010/main" val="192448704"/>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962400" cy="641350"/>
          </a:xfrm>
        </p:spPr>
        <p:txBody>
          <a:bodyPr>
            <a:normAutofit/>
          </a:bodyPr>
          <a:lstStyle/>
          <a:p>
            <a:r>
              <a:rPr lang="sr-Cyrl-RS" sz="2800" u="sng" dirty="0" smtClean="0"/>
              <a:t>Механички бројачи</a:t>
            </a:r>
            <a:endParaRPr lang="en-US" sz="2800" u="sng" dirty="0"/>
          </a:p>
        </p:txBody>
      </p:sp>
      <p:sp>
        <p:nvSpPr>
          <p:cNvPr id="4" name="Text Placeholder 3"/>
          <p:cNvSpPr>
            <a:spLocks noGrp="1"/>
          </p:cNvSpPr>
          <p:nvPr>
            <p:ph type="body" idx="2"/>
          </p:nvPr>
        </p:nvSpPr>
        <p:spPr>
          <a:xfrm>
            <a:off x="457200" y="1435100"/>
            <a:ext cx="3962400" cy="5041900"/>
          </a:xfrm>
        </p:spPr>
        <p:txBody>
          <a:bodyPr>
            <a:normAutofit/>
          </a:bodyPr>
          <a:lstStyle/>
          <a:p>
            <a:pPr algn="just"/>
            <a:r>
              <a:rPr lang="ru-RU" sz="1600" dirty="0" smtClean="0"/>
              <a:t>Много пре него што се развила електроника, за бројање догађаја коришћени су механички уређаји, Они се обично састоје од низа дискова постављених на истој основи са означеним цифрама од 0 до 9 на његовом рубу. Сваки диск, осим првог с десне стране, је повезан са диском иза себе. Након једног пуног обртаја диска, диск испред њега увећава вредност (то важи за целу хијерахију). Овакви борјачи су првобито коришћени за контролу процеса производње, али касније су нашчи примене као бројчаници за бицикле, аутомобиле, бензинске пумпе итд. Један од највећих произвођача је Veeder-Root компанија, а њихово име је често коришћено за ову врсту бројача.</a:t>
            </a:r>
            <a:endParaRPr lang="en-US" sz="1600"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953000" y="2057400"/>
            <a:ext cx="3798007" cy="3028910"/>
          </a:xfrm>
        </p:spPr>
      </p:pic>
    </p:spTree>
    <p:extLst>
      <p:ext uri="{BB962C8B-B14F-4D97-AF65-F5344CB8AC3E}">
        <p14:creationId xmlns:p14="http://schemas.microsoft.com/office/powerpoint/2010/main" val="856982425"/>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RS" dirty="0" smtClean="0"/>
              <a:t>Крај</a:t>
            </a:r>
            <a:endParaRPr lang="en-US" dirty="0"/>
          </a:p>
        </p:txBody>
      </p:sp>
      <p:sp>
        <p:nvSpPr>
          <p:cNvPr id="3" name="Text Placeholder 2"/>
          <p:cNvSpPr>
            <a:spLocks noGrp="1"/>
          </p:cNvSpPr>
          <p:nvPr>
            <p:ph type="body" idx="1"/>
          </p:nvPr>
        </p:nvSpPr>
        <p:spPr/>
        <p:txBody>
          <a:bodyPr>
            <a:normAutofit/>
          </a:bodyPr>
          <a:lstStyle/>
          <a:p>
            <a:pPr algn="ctr"/>
            <a:r>
              <a:rPr lang="sr-Cyrl-RS" sz="3200" dirty="0" smtClean="0"/>
              <a:t>Хвала на пажњи</a:t>
            </a:r>
            <a:endParaRPr lang="en-US" sz="3200" dirty="0"/>
          </a:p>
        </p:txBody>
      </p:sp>
    </p:spTree>
    <p:extLst>
      <p:ext uri="{BB962C8B-B14F-4D97-AF65-F5344CB8AC3E}">
        <p14:creationId xmlns:p14="http://schemas.microsoft.com/office/powerpoint/2010/main" val="3832493256"/>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717550"/>
          </a:xfrm>
        </p:spPr>
        <p:txBody>
          <a:bodyPr>
            <a:normAutofit/>
          </a:bodyPr>
          <a:lstStyle/>
          <a:p>
            <a:pPr algn="ctr"/>
            <a:r>
              <a:rPr lang="sr-Cyrl-RS" sz="3600" dirty="0" smtClean="0"/>
              <a:t>Бројачи</a:t>
            </a:r>
            <a:endParaRPr lang="en-US" sz="3600" dirty="0"/>
          </a:p>
        </p:txBody>
      </p:sp>
      <p:sp>
        <p:nvSpPr>
          <p:cNvPr id="4" name="Text Placeholder 3"/>
          <p:cNvSpPr>
            <a:spLocks noGrp="1"/>
          </p:cNvSpPr>
          <p:nvPr>
            <p:ph type="body" idx="2"/>
          </p:nvPr>
        </p:nvSpPr>
        <p:spPr>
          <a:xfrm>
            <a:off x="457200" y="1435100"/>
            <a:ext cx="4648200" cy="4691063"/>
          </a:xfrm>
        </p:spPr>
        <p:txBody>
          <a:bodyPr>
            <a:normAutofit lnSpcReduction="10000"/>
          </a:bodyPr>
          <a:lstStyle/>
          <a:p>
            <a:pPr marL="342900" indent="-342900" algn="just">
              <a:buFont typeface="Arial" panose="020B0604020202020204" pitchFamily="34" charset="0"/>
              <a:buChar char="•"/>
            </a:pPr>
            <a:r>
              <a:rPr lang="sr-Cyrl-RS" sz="2400" dirty="0" smtClean="0"/>
              <a:t>Бројачи су секвенцијалне мреже чији дијаграми стања представљају репетитивни циклус.</a:t>
            </a:r>
          </a:p>
          <a:p>
            <a:pPr marL="342900" indent="-342900" algn="just">
              <a:buFont typeface="Arial" panose="020B0604020202020204" pitchFamily="34" charset="0"/>
              <a:buChar char="•"/>
            </a:pPr>
            <a:r>
              <a:rPr lang="sr-Cyrl-RS" sz="2400" dirty="0" smtClean="0"/>
              <a:t>Број различитих стања у циклусу се назива модуо, или основа бројача. Бројач са </a:t>
            </a:r>
            <a:r>
              <a:rPr lang="en-US" sz="2400" dirty="0" smtClean="0"/>
              <a:t>m </a:t>
            </a:r>
            <a:r>
              <a:rPr lang="sr-Cyrl-RS" sz="2400" dirty="0" smtClean="0"/>
              <a:t>стања је бројач модула </a:t>
            </a:r>
            <a:r>
              <a:rPr lang="en-US" sz="2400" dirty="0" smtClean="0"/>
              <a:t>m.</a:t>
            </a:r>
            <a:endParaRPr lang="sr-Cyrl-RS" sz="2400" dirty="0" smtClean="0"/>
          </a:p>
          <a:p>
            <a:pPr marL="342900" indent="-342900">
              <a:buFont typeface="Arial" panose="020B0604020202020204" pitchFamily="34" charset="0"/>
              <a:buChar char="•"/>
            </a:pPr>
            <a:r>
              <a:rPr lang="ru-RU" sz="2400" dirty="0" smtClean="0"/>
              <a:t>Кружни бројачи, с</a:t>
            </a:r>
            <a:r>
              <a:rPr lang="ru-RU" sz="2400" dirty="0" smtClean="0"/>
              <a:t>интетизовани </a:t>
            </a:r>
            <a:r>
              <a:rPr lang="ru-RU" sz="2400" dirty="0" smtClean="0"/>
              <a:t>коришћењем померачких регистара, могу се, генерално, сврстати у ову класу мрежа.</a:t>
            </a:r>
          </a:p>
          <a:p>
            <a:endParaRPr lang="en-US" dirty="0" smtClean="0"/>
          </a:p>
          <a:p>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105400" y="1752600"/>
            <a:ext cx="3810000" cy="2852738"/>
          </a:xfrm>
        </p:spPr>
      </p:pic>
    </p:spTree>
    <p:extLst>
      <p:ext uri="{BB962C8B-B14F-4D97-AF65-F5344CB8AC3E}">
        <p14:creationId xmlns:p14="http://schemas.microsoft.com/office/powerpoint/2010/main" val="2682554468"/>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990600"/>
            <a:ext cx="8077200" cy="533400"/>
          </a:xfrm>
        </p:spPr>
        <p:txBody>
          <a:bodyPr>
            <a:normAutofit fontScale="90000"/>
          </a:bodyPr>
          <a:lstStyle/>
          <a:p>
            <a:pPr marL="571500" indent="-571500" algn="l">
              <a:buFont typeface="Arial" panose="020B0604020202020204" pitchFamily="34" charset="0"/>
              <a:buChar char="•"/>
            </a:pPr>
            <a:r>
              <a:rPr lang="ru-RU" sz="2700" b="0" i="0" dirty="0" smtClean="0">
                <a:solidFill>
                  <a:srgbClr val="202122"/>
                </a:solidFill>
                <a:effectLst/>
              </a:rPr>
              <a:t>Као меморијски елемент у бројачима се користе флипфлопови.</a:t>
            </a:r>
            <a:r>
              <a:rPr lang="ru-RU" sz="3600" b="0" i="0" dirty="0" smtClean="0">
                <a:solidFill>
                  <a:srgbClr val="202122"/>
                </a:solidFill>
                <a:effectLst/>
              </a:rPr>
              <a:t/>
            </a:r>
            <a:br>
              <a:rPr lang="ru-RU" sz="3600" b="0" i="0" dirty="0" smtClean="0">
                <a:solidFill>
                  <a:srgbClr val="202122"/>
                </a:solidFill>
                <a:effectLst/>
              </a:rPr>
            </a:br>
            <a:endParaRPr lang="en-US" sz="3600" dirty="0"/>
          </a:p>
        </p:txBody>
      </p:sp>
      <p:sp>
        <p:nvSpPr>
          <p:cNvPr id="3" name="Subtitle 2"/>
          <p:cNvSpPr>
            <a:spLocks noGrp="1"/>
          </p:cNvSpPr>
          <p:nvPr>
            <p:ph type="subTitle" idx="1"/>
          </p:nvPr>
        </p:nvSpPr>
        <p:spPr>
          <a:xfrm>
            <a:off x="381000" y="1447800"/>
            <a:ext cx="8382000" cy="5334000"/>
          </a:xfrm>
        </p:spPr>
        <p:txBody>
          <a:bodyPr>
            <a:normAutofit/>
          </a:bodyPr>
          <a:lstStyle/>
          <a:p>
            <a:pPr marL="457200" indent="-457200" algn="just">
              <a:buFont typeface="Arial" panose="020B0604020202020204" pitchFamily="34" charset="0"/>
              <a:buChar char="•"/>
            </a:pPr>
            <a:r>
              <a:rPr lang="ru-RU" sz="2400" b="0" i="0" dirty="0" smtClean="0">
                <a:solidFill>
                  <a:srgbClr val="202122"/>
                </a:solidFill>
                <a:effectLst/>
              </a:rPr>
              <a:t>Бројач са </a:t>
            </a:r>
            <a:r>
              <a:rPr lang="en-US" sz="2400" b="0" i="0" dirty="0" smtClean="0">
                <a:solidFill>
                  <a:srgbClr val="202122"/>
                </a:solidFill>
                <a:effectLst/>
              </a:rPr>
              <a:t>n </a:t>
            </a:r>
            <a:r>
              <a:rPr lang="ru-RU" sz="2400" b="0" i="0" dirty="0" smtClean="0">
                <a:solidFill>
                  <a:srgbClr val="202122"/>
                </a:solidFill>
                <a:effectLst/>
              </a:rPr>
              <a:t>флипфлопова, ако има 2</a:t>
            </a:r>
            <a:r>
              <a:rPr lang="en-US" sz="2400" b="0" i="0" dirty="0" smtClean="0">
                <a:solidFill>
                  <a:srgbClr val="202122"/>
                </a:solidFill>
                <a:effectLst/>
              </a:rPr>
              <a:t>n </a:t>
            </a:r>
            <a:r>
              <a:rPr lang="ru-RU" sz="2400" b="0" i="0" dirty="0" smtClean="0">
                <a:solidFill>
                  <a:srgbClr val="202122"/>
                </a:solidFill>
                <a:effectLst/>
              </a:rPr>
              <a:t>стања која се мењају у секвенци бинарних бројева, називају се </a:t>
            </a:r>
            <a:r>
              <a:rPr lang="en-US" sz="2400" b="0" i="0" dirty="0" smtClean="0">
                <a:solidFill>
                  <a:srgbClr val="202122"/>
                </a:solidFill>
                <a:effectLst/>
              </a:rPr>
              <a:t>n-</a:t>
            </a:r>
            <a:r>
              <a:rPr lang="ru-RU" sz="2400" b="0" i="0" dirty="0" smtClean="0">
                <a:solidFill>
                  <a:srgbClr val="202122"/>
                </a:solidFill>
                <a:effectLst/>
              </a:rPr>
              <a:t>битни бројачи или бинарни бројачи модула </a:t>
            </a:r>
            <a:r>
              <a:rPr lang="en-US" sz="2400" b="0" i="0" dirty="0" smtClean="0">
                <a:solidFill>
                  <a:srgbClr val="202122"/>
                </a:solidFill>
                <a:effectLst/>
              </a:rPr>
              <a:t>m=2n.</a:t>
            </a:r>
            <a:endParaRPr lang="sr-Cyrl-RS" sz="2400" b="0" i="0" dirty="0" smtClean="0">
              <a:solidFill>
                <a:srgbClr val="202122"/>
              </a:solidFill>
              <a:effectLst/>
            </a:endParaRPr>
          </a:p>
          <a:p>
            <a:pPr marL="457200" indent="-457200" algn="just">
              <a:buFont typeface="Arial" panose="020B0604020202020204" pitchFamily="34" charset="0"/>
              <a:buChar char="•"/>
            </a:pPr>
            <a:r>
              <a:rPr lang="ru-RU" sz="2400" b="0" i="0" dirty="0" smtClean="0">
                <a:solidFill>
                  <a:srgbClr val="202122"/>
                </a:solidFill>
                <a:effectLst/>
              </a:rPr>
              <a:t> Ако се сви флипфлопови у бројачу тактирају заједничким тактним импулсом, такви бројачи се називају синхрони.</a:t>
            </a:r>
          </a:p>
          <a:p>
            <a:pPr marL="457200" indent="-457200" algn="just">
              <a:buFont typeface="Arial" panose="020B0604020202020204" pitchFamily="34" charset="0"/>
              <a:buChar char="•"/>
            </a:pPr>
            <a:r>
              <a:rPr lang="ru-RU" sz="2400" b="0" i="0" dirty="0" smtClean="0">
                <a:solidFill>
                  <a:srgbClr val="202122"/>
                </a:solidFill>
                <a:effectLst/>
              </a:rPr>
              <a:t>Ако тактни импулс није заједнички за све флипфлопове, бројач је асинхрони.</a:t>
            </a:r>
          </a:p>
          <a:p>
            <a:pPr marL="457200" indent="-457200" algn="just">
              <a:buFont typeface="Arial" panose="020B0604020202020204" pitchFamily="34" charset="0"/>
              <a:buChar char="•"/>
            </a:pPr>
            <a:r>
              <a:rPr lang="ru-RU" sz="2400" b="0" i="0" dirty="0" smtClean="0">
                <a:solidFill>
                  <a:srgbClr val="202122"/>
                </a:solidFill>
                <a:effectLst/>
              </a:rPr>
              <a:t>Као компоненте дигиталних система користе се и бројачи који кодују опадајући низ бинарних бројева (бројачи уназад - </a:t>
            </a:r>
            <a:r>
              <a:rPr lang="en-US" sz="2400" b="0" i="0" dirty="0" smtClean="0">
                <a:solidFill>
                  <a:srgbClr val="202122"/>
                </a:solidFill>
                <a:effectLst/>
              </a:rPr>
              <a:t>down counters), </a:t>
            </a:r>
            <a:r>
              <a:rPr lang="ru-RU" sz="2400" b="0" i="0" dirty="0" smtClean="0">
                <a:solidFill>
                  <a:srgbClr val="202122"/>
                </a:solidFill>
                <a:effectLst/>
              </a:rPr>
              <a:t>и бројачи који, зависно од изабраног режима рада, могу да кодују растући или опадајући низ бинарних бројева. </a:t>
            </a:r>
          </a:p>
          <a:p>
            <a:pPr marL="457200" indent="-457200" algn="just">
              <a:buFont typeface="Arial" panose="020B0604020202020204" pitchFamily="34" charset="0"/>
              <a:buChar char="•"/>
            </a:pPr>
            <a:endParaRPr lang="ru-RU" sz="2400" b="0" i="0" dirty="0" smtClean="0">
              <a:solidFill>
                <a:srgbClr val="202122"/>
              </a:solidFill>
              <a:effectLst/>
            </a:endParaRPr>
          </a:p>
        </p:txBody>
      </p:sp>
    </p:spTree>
    <p:extLst>
      <p:ext uri="{BB962C8B-B14F-4D97-AF65-F5344CB8AC3E}">
        <p14:creationId xmlns:p14="http://schemas.microsoft.com/office/powerpoint/2010/main" val="3556472036"/>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19"/>
            <a:ext cx="7772400" cy="45719"/>
          </a:xfrm>
        </p:spPr>
        <p:txBody>
          <a:bodyPr>
            <a:normAutofit fontScale="90000"/>
          </a:bodyPr>
          <a:lstStyle/>
          <a:p>
            <a:endParaRPr lang="en-US" dirty="0"/>
          </a:p>
        </p:txBody>
      </p:sp>
      <p:sp>
        <p:nvSpPr>
          <p:cNvPr id="3" name="Subtitle 2"/>
          <p:cNvSpPr>
            <a:spLocks noGrp="1"/>
          </p:cNvSpPr>
          <p:nvPr>
            <p:ph type="subTitle" idx="1"/>
          </p:nvPr>
        </p:nvSpPr>
        <p:spPr>
          <a:xfrm>
            <a:off x="381000" y="609600"/>
            <a:ext cx="8534400" cy="5867400"/>
          </a:xfrm>
        </p:spPr>
        <p:txBody>
          <a:bodyPr>
            <a:normAutofit/>
          </a:bodyPr>
          <a:lstStyle/>
          <a:p>
            <a:pPr marL="457200" indent="-457200" algn="just">
              <a:buFont typeface="Arial" panose="020B0604020202020204" pitchFamily="34" charset="0"/>
              <a:buChar char="•"/>
            </a:pPr>
            <a:r>
              <a:rPr lang="sr-Cyrl-RS" sz="2400" b="0" i="0" dirty="0" smtClean="0">
                <a:solidFill>
                  <a:srgbClr val="202122"/>
                </a:solidFill>
                <a:effectLst/>
                <a:latin typeface="Arial"/>
              </a:rPr>
              <a:t>Ови последњи називају се обострани бројачи (</a:t>
            </a:r>
            <a:r>
              <a:rPr lang="en-US" sz="2400" b="0" i="0" dirty="0" smtClean="0">
                <a:solidFill>
                  <a:srgbClr val="202122"/>
                </a:solidFill>
                <a:effectLst/>
                <a:latin typeface="Arial"/>
              </a:rPr>
              <a:t>up-down counters).</a:t>
            </a:r>
            <a:endParaRPr lang="sr-Cyrl-RS" sz="2400" b="0" i="0" dirty="0" smtClean="0">
              <a:solidFill>
                <a:srgbClr val="202122"/>
              </a:solidFill>
              <a:effectLst/>
              <a:latin typeface="Arial"/>
            </a:endParaRPr>
          </a:p>
          <a:p>
            <a:pPr marL="457200" indent="-457200" algn="just">
              <a:buFont typeface="Arial" panose="020B0604020202020204" pitchFamily="34" charset="0"/>
              <a:buChar char="•"/>
            </a:pPr>
            <a:r>
              <a:rPr lang="ru-RU" sz="2400" b="0" i="0" dirty="0" smtClean="0">
                <a:solidFill>
                  <a:srgbClr val="202122"/>
                </a:solidFill>
                <a:effectLst/>
                <a:latin typeface="Arial"/>
              </a:rPr>
              <a:t>Бројачи уназад и обострани бројачи могу бити синтетизовани као</a:t>
            </a:r>
            <a:r>
              <a:rPr lang="ru-RU" sz="2400" dirty="0">
                <a:solidFill>
                  <a:srgbClr val="202122"/>
                </a:solidFill>
                <a:latin typeface="Arial"/>
              </a:rPr>
              <a:t> </a:t>
            </a:r>
            <a:r>
              <a:rPr lang="ru-RU" sz="2400" dirty="0" smtClean="0">
                <a:solidFill>
                  <a:srgbClr val="202122"/>
                </a:solidFill>
                <a:latin typeface="Arial"/>
              </a:rPr>
              <a:t>асинхрони бројачи</a:t>
            </a:r>
            <a:r>
              <a:rPr lang="ru-RU" sz="2400" b="0" i="0" dirty="0" smtClean="0">
                <a:solidFill>
                  <a:srgbClr val="202122"/>
                </a:solidFill>
                <a:effectLst/>
                <a:latin typeface="Arial"/>
              </a:rPr>
              <a:t> или као синхрони бројачи, међутим у пракси се искључиво користе синхрони бројачи. </a:t>
            </a:r>
            <a:endParaRPr lang="en-US" sz="2400" dirty="0"/>
          </a:p>
        </p:txBody>
      </p:sp>
    </p:spTree>
    <p:extLst>
      <p:ext uri="{BB962C8B-B14F-4D97-AF65-F5344CB8AC3E}">
        <p14:creationId xmlns:p14="http://schemas.microsoft.com/office/powerpoint/2010/main" val="4042751985"/>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066799"/>
          </a:xfrm>
        </p:spPr>
        <p:txBody>
          <a:bodyPr>
            <a:normAutofit/>
          </a:bodyPr>
          <a:lstStyle/>
          <a:p>
            <a:pPr algn="l"/>
            <a:r>
              <a:rPr lang="sr-Cyrl-RS" sz="3600" dirty="0" smtClean="0"/>
              <a:t>Врсте бројача</a:t>
            </a:r>
            <a:endParaRPr lang="en-US" sz="3600" dirty="0"/>
          </a:p>
        </p:txBody>
      </p:sp>
      <p:sp>
        <p:nvSpPr>
          <p:cNvPr id="3" name="Subtitle 2"/>
          <p:cNvSpPr>
            <a:spLocks noGrp="1"/>
          </p:cNvSpPr>
          <p:nvPr>
            <p:ph type="subTitle" idx="1"/>
          </p:nvPr>
        </p:nvSpPr>
        <p:spPr>
          <a:xfrm>
            <a:off x="304800" y="1219200"/>
            <a:ext cx="8534400" cy="5334000"/>
          </a:xfrm>
        </p:spPr>
        <p:txBody>
          <a:bodyPr>
            <a:normAutofit/>
          </a:bodyPr>
          <a:lstStyle/>
          <a:p>
            <a:pPr marL="457200" indent="-457200" algn="l">
              <a:buFont typeface="Arial" panose="020B0604020202020204" pitchFamily="34" charset="0"/>
              <a:buChar char="•"/>
            </a:pPr>
            <a:r>
              <a:rPr lang="ru-RU" sz="2400" b="1" i="0" dirty="0" smtClean="0">
                <a:solidFill>
                  <a:srgbClr val="202122"/>
                </a:solidFill>
                <a:effectLst/>
                <a:latin typeface="Arial"/>
              </a:rPr>
              <a:t>Асинхроне (ripple) бројаче </a:t>
            </a:r>
            <a:r>
              <a:rPr lang="ru-RU" sz="2400" b="0" i="0" dirty="0" smtClean="0">
                <a:solidFill>
                  <a:srgbClr val="202122"/>
                </a:solidFill>
                <a:effectLst/>
                <a:latin typeface="Arial"/>
              </a:rPr>
              <a:t>- промена стања битова се користи као такт за накнадно стање флип флопова</a:t>
            </a:r>
          </a:p>
          <a:p>
            <a:pPr marL="457200" indent="-457200" algn="l">
              <a:buFont typeface="Arial" panose="020B0604020202020204" pitchFamily="34" charset="0"/>
              <a:buChar char="•"/>
            </a:pPr>
            <a:r>
              <a:rPr lang="ru-RU" sz="2400" b="1" i="0" dirty="0" smtClean="0">
                <a:solidFill>
                  <a:srgbClr val="202122"/>
                </a:solidFill>
                <a:effectLst/>
                <a:latin typeface="Arial"/>
              </a:rPr>
              <a:t>Синхроне бројаче </a:t>
            </a:r>
            <a:r>
              <a:rPr lang="ru-RU" sz="2400" b="0" i="0" dirty="0" smtClean="0">
                <a:solidFill>
                  <a:srgbClr val="202122"/>
                </a:solidFill>
                <a:effectLst/>
                <a:latin typeface="Arial"/>
              </a:rPr>
              <a:t>- стања свих битова се мењају контролисањем једног такта</a:t>
            </a:r>
          </a:p>
          <a:p>
            <a:pPr marL="457200" indent="-457200" algn="l">
              <a:buFont typeface="Arial" panose="020B0604020202020204" pitchFamily="34" charset="0"/>
              <a:buChar char="•"/>
            </a:pPr>
            <a:r>
              <a:rPr lang="ru-RU" sz="2400" b="1" i="0" dirty="0" smtClean="0">
                <a:solidFill>
                  <a:srgbClr val="202122"/>
                </a:solidFill>
                <a:effectLst/>
                <a:latin typeface="Arial"/>
              </a:rPr>
              <a:t>Декадне бројаче </a:t>
            </a:r>
            <a:r>
              <a:rPr lang="ru-RU" sz="2400" b="0" i="0" dirty="0" smtClean="0">
                <a:solidFill>
                  <a:srgbClr val="202122"/>
                </a:solidFill>
                <a:effectLst/>
                <a:latin typeface="Arial"/>
              </a:rPr>
              <a:t>- броји десет стања по степену</a:t>
            </a:r>
          </a:p>
          <a:p>
            <a:pPr marL="457200" indent="-457200" algn="l">
              <a:buFont typeface="Arial" panose="020B0604020202020204" pitchFamily="34" charset="0"/>
              <a:buChar char="•"/>
            </a:pPr>
            <a:r>
              <a:rPr lang="ru-RU" sz="2400" b="1" i="0" dirty="0" smtClean="0">
                <a:solidFill>
                  <a:srgbClr val="202122"/>
                </a:solidFill>
                <a:effectLst/>
                <a:latin typeface="Arial"/>
              </a:rPr>
              <a:t>Обостране бројаче </a:t>
            </a:r>
            <a:r>
              <a:rPr lang="ru-RU" sz="2400" b="0" i="0" dirty="0" smtClean="0">
                <a:solidFill>
                  <a:srgbClr val="202122"/>
                </a:solidFill>
                <a:effectLst/>
                <a:latin typeface="Arial"/>
              </a:rPr>
              <a:t>- контролним тактом, подешава се хоће ли бројати унапред или уназад</a:t>
            </a:r>
          </a:p>
          <a:p>
            <a:pPr marL="457200" indent="-457200" algn="l">
              <a:buFont typeface="Arial" panose="020B0604020202020204" pitchFamily="34" charset="0"/>
              <a:buChar char="•"/>
            </a:pPr>
            <a:r>
              <a:rPr lang="ru-RU" sz="2400" b="1" i="0" dirty="0" smtClean="0">
                <a:solidFill>
                  <a:srgbClr val="202122"/>
                </a:solidFill>
                <a:effectLst/>
                <a:latin typeface="Arial"/>
              </a:rPr>
              <a:t>Кружне бројаче </a:t>
            </a:r>
            <a:r>
              <a:rPr lang="ru-RU" sz="2400" b="0" i="0" dirty="0" smtClean="0">
                <a:solidFill>
                  <a:srgbClr val="202122"/>
                </a:solidFill>
                <a:effectLst/>
                <a:latin typeface="Arial"/>
              </a:rPr>
              <a:t>- формирани помоћу померачких регистра са повратном везом (у облику прстена)</a:t>
            </a:r>
          </a:p>
          <a:p>
            <a:pPr marL="457200" indent="-457200" algn="l">
              <a:buFont typeface="Arial" panose="020B0604020202020204" pitchFamily="34" charset="0"/>
              <a:buChar char="•"/>
            </a:pPr>
            <a:r>
              <a:rPr lang="ru-RU" sz="2400" b="1" dirty="0" smtClean="0">
                <a:solidFill>
                  <a:srgbClr val="202122"/>
                </a:solidFill>
                <a:latin typeface="Arial"/>
              </a:rPr>
              <a:t>Џонсонов бројач</a:t>
            </a:r>
            <a:r>
              <a:rPr lang="ru-RU" sz="2400" b="1" i="0" dirty="0" smtClean="0">
                <a:solidFill>
                  <a:srgbClr val="202122"/>
                </a:solidFill>
                <a:effectLst/>
                <a:latin typeface="Arial"/>
              </a:rPr>
              <a:t> </a:t>
            </a:r>
            <a:r>
              <a:rPr lang="ru-RU" sz="2400" b="0" i="0" dirty="0" smtClean="0">
                <a:solidFill>
                  <a:srgbClr val="202122"/>
                </a:solidFill>
                <a:effectLst/>
                <a:latin typeface="Arial"/>
              </a:rPr>
              <a:t>- укрштен прстенасти бројач</a:t>
            </a:r>
          </a:p>
          <a:p>
            <a:pPr marL="457200" indent="-457200" algn="l">
              <a:buFont typeface="Arial" panose="020B0604020202020204" pitchFamily="34" charset="0"/>
              <a:buChar char="•"/>
            </a:pPr>
            <a:r>
              <a:rPr lang="ru-RU" sz="2400" b="1" dirty="0" smtClean="0">
                <a:solidFill>
                  <a:srgbClr val="202122"/>
                </a:solidFill>
                <a:latin typeface="Arial"/>
              </a:rPr>
              <a:t>Каскадни бројач</a:t>
            </a:r>
          </a:p>
          <a:p>
            <a:pPr marL="457200" indent="-457200" algn="l">
              <a:buFont typeface="Arial" panose="020B0604020202020204" pitchFamily="34" charset="0"/>
              <a:buChar char="•"/>
            </a:pPr>
            <a:r>
              <a:rPr lang="ru-RU" sz="2400" b="1" dirty="0" smtClean="0">
                <a:solidFill>
                  <a:srgbClr val="202122"/>
                </a:solidFill>
                <a:latin typeface="Arial"/>
              </a:rPr>
              <a:t>Модул бројач</a:t>
            </a:r>
            <a:endParaRPr lang="en-US" sz="2400" b="1" dirty="0"/>
          </a:p>
        </p:txBody>
      </p:sp>
    </p:spTree>
    <p:extLst>
      <p:ext uri="{BB962C8B-B14F-4D97-AF65-F5344CB8AC3E}">
        <p14:creationId xmlns:p14="http://schemas.microsoft.com/office/powerpoint/2010/main" val="3349826244"/>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305800" cy="488950"/>
          </a:xfrm>
        </p:spPr>
        <p:txBody>
          <a:bodyPr>
            <a:noAutofit/>
          </a:bodyPr>
          <a:lstStyle/>
          <a:p>
            <a:r>
              <a:rPr lang="sr-Cyrl-RS" sz="2800" u="sng" dirty="0" smtClean="0"/>
              <a:t>Синхрони бројач</a:t>
            </a:r>
            <a:endParaRPr lang="en-US" sz="2800" u="sng" dirty="0"/>
          </a:p>
        </p:txBody>
      </p:sp>
      <p:sp>
        <p:nvSpPr>
          <p:cNvPr id="4" name="Text Placeholder 3"/>
          <p:cNvSpPr>
            <a:spLocks noGrp="1"/>
          </p:cNvSpPr>
          <p:nvPr>
            <p:ph type="body" idx="2"/>
          </p:nvPr>
        </p:nvSpPr>
        <p:spPr>
          <a:xfrm>
            <a:off x="457200" y="1435100"/>
            <a:ext cx="4267200" cy="4813300"/>
          </a:xfrm>
        </p:spPr>
        <p:txBody>
          <a:bodyPr>
            <a:normAutofit/>
          </a:bodyPr>
          <a:lstStyle/>
          <a:p>
            <a:pPr algn="just"/>
            <a:r>
              <a:rPr lang="ru-RU" sz="1800" dirty="0" smtClean="0"/>
              <a:t>Код синхроних бројача, улазни такт се доводи на улаз свих флип-флопова истовремено. Дакле, сви флип-флопови мењају стања истовремено (паралелно). Коло са десне стране представља четворобитно синхронизовани бројач. Ј и К улази првог флип-флопа су повезани на јединицу. Други флип-флоп има Ј и К улазе повезане са излазом претходног флип-флопа, а Ј и К улази трећег флип-флопа су повезани са излазом првог и другог флип-флопа преко И кола. Синхронизовани бројачи се могу имплементирати са хардвером коначних аутомата, који су све комплекснији али омогућавају једноставније и стабилније прелазе.</a:t>
            </a:r>
            <a:endParaRPr lang="en-US" sz="1800" dirty="0" smtClean="0"/>
          </a:p>
          <a:p>
            <a:endParaRPr lang="en-US" sz="1600" dirty="0"/>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225925" y="2938462"/>
            <a:ext cx="3810000" cy="2047875"/>
          </a:xfrm>
        </p:spPr>
      </p:pic>
    </p:spTree>
    <p:extLst>
      <p:ext uri="{BB962C8B-B14F-4D97-AF65-F5344CB8AC3E}">
        <p14:creationId xmlns:p14="http://schemas.microsoft.com/office/powerpoint/2010/main" val="1432460516"/>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717550"/>
          </a:xfrm>
        </p:spPr>
        <p:txBody>
          <a:bodyPr>
            <a:normAutofit/>
          </a:bodyPr>
          <a:lstStyle/>
          <a:p>
            <a:r>
              <a:rPr lang="sr-Cyrl-RS" sz="2800" u="sng" dirty="0" smtClean="0"/>
              <a:t>Декадни бројач</a:t>
            </a:r>
            <a:endParaRPr lang="en-US" sz="2800" u="sng" dirty="0"/>
          </a:p>
        </p:txBody>
      </p:sp>
      <p:sp>
        <p:nvSpPr>
          <p:cNvPr id="4" name="Text Placeholder 3"/>
          <p:cNvSpPr>
            <a:spLocks noGrp="1"/>
          </p:cNvSpPr>
          <p:nvPr>
            <p:ph type="body" idx="2"/>
          </p:nvPr>
        </p:nvSpPr>
        <p:spPr>
          <a:xfrm>
            <a:off x="457200" y="1435100"/>
            <a:ext cx="3810000" cy="5118100"/>
          </a:xfrm>
        </p:spPr>
        <p:txBody>
          <a:bodyPr>
            <a:normAutofit/>
          </a:bodyPr>
          <a:lstStyle/>
          <a:p>
            <a:pPr algn="just"/>
            <a:r>
              <a:rPr lang="sr-Cyrl-RS" sz="1600" dirty="0" smtClean="0"/>
              <a:t>Децимални бројач је један од оних који има 10 стања и броји у децималним цифрама. Декадни бројач има десет стања која могу бити бинарно кодована(дакле свако његово стање може бити кодовано у децималну цифру, као што то чини интегрисаноколо серије 7400) или у неки други бинарни код. Декадни бројач је бројач који је дизајниран тако да може бројати до 1010</a:t>
            </a:r>
            <a:r>
              <a:rPr lang="en-US" sz="1600" dirty="0" smtClean="0"/>
              <a:t>b(</a:t>
            </a:r>
            <a:r>
              <a:rPr lang="sr-Cyrl-RS" sz="1600" dirty="0" smtClean="0"/>
              <a:t>децимално 10). Реализација декадног бројача је врло једноставна, један четворобитни бројач се може врло лако трансформисати да буде декадни бројач, додавањем само једног НИ кола.</a:t>
            </a:r>
            <a:r>
              <a:rPr lang="ru-RU" sz="1600" dirty="0" smtClean="0"/>
              <a:t> Декадни бројач броји у децималним цифрама. Креће од нуле и броји до девет, а затим се ресетује на нулу. </a:t>
            </a:r>
            <a:endParaRPr lang="en-US" sz="1600"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697412" y="3362325"/>
            <a:ext cx="2867025" cy="1200150"/>
          </a:xfrm>
        </p:spPr>
      </p:pic>
    </p:spTree>
    <p:extLst>
      <p:ext uri="{BB962C8B-B14F-4D97-AF65-F5344CB8AC3E}">
        <p14:creationId xmlns:p14="http://schemas.microsoft.com/office/powerpoint/2010/main" val="3717472259"/>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1828799"/>
          </a:xfrm>
        </p:spPr>
        <p:txBody>
          <a:bodyPr/>
          <a:lstStyle/>
          <a:p>
            <a:pPr algn="l"/>
            <a:r>
              <a:rPr lang="sr-Cyrl-RS" sz="2800" b="1" u="sng" dirty="0"/>
              <a:t>Обострани бројач</a:t>
            </a:r>
            <a:r>
              <a:rPr lang="sr-Cyrl-RS" b="1" dirty="0"/>
              <a:t/>
            </a:r>
            <a:br>
              <a:rPr lang="sr-Cyrl-RS" b="1" dirty="0"/>
            </a:br>
            <a:endParaRPr lang="en-US" dirty="0"/>
          </a:p>
        </p:txBody>
      </p:sp>
      <p:sp>
        <p:nvSpPr>
          <p:cNvPr id="3" name="Subtitle 2"/>
          <p:cNvSpPr>
            <a:spLocks noGrp="1"/>
          </p:cNvSpPr>
          <p:nvPr>
            <p:ph type="subTitle" idx="1"/>
          </p:nvPr>
        </p:nvSpPr>
        <p:spPr>
          <a:xfrm>
            <a:off x="381000" y="1828800"/>
            <a:ext cx="8610600" cy="3810000"/>
          </a:xfrm>
        </p:spPr>
        <p:txBody>
          <a:bodyPr>
            <a:normAutofit/>
          </a:bodyPr>
          <a:lstStyle/>
          <a:p>
            <a:pPr algn="just"/>
            <a:r>
              <a:rPr lang="ru-RU" sz="2000" b="0" i="0" dirty="0" smtClean="0">
                <a:solidFill>
                  <a:srgbClr val="202122"/>
                </a:solidFill>
                <a:effectLst/>
                <a:latin typeface="Arial"/>
              </a:rPr>
              <a:t>Бројач који може да промени стање у оба смера, односно, који можемо да контролишемо да ли броји унапред или уназад називамо још и обострани бројач или up/down бројач. </a:t>
            </a:r>
          </a:p>
          <a:p>
            <a:pPr algn="just"/>
            <a:endParaRPr lang="ru-RU" sz="2000" dirty="0">
              <a:solidFill>
                <a:srgbClr val="202122"/>
              </a:solidFill>
              <a:latin typeface="Arial"/>
            </a:endParaRPr>
          </a:p>
          <a:p>
            <a:pPr algn="just"/>
            <a:r>
              <a:rPr lang="ru-RU" sz="2000" b="0" i="0" dirty="0" smtClean="0">
                <a:solidFill>
                  <a:srgbClr val="202122"/>
                </a:solidFill>
                <a:effectLst/>
                <a:latin typeface="Arial"/>
              </a:rPr>
              <a:t>Када се селектује стање нагоре, бројач инкрементује вредност. Када се селектује стање надоле, бројач декрементује вредност.</a:t>
            </a:r>
            <a:endParaRPr lang="en-US" sz="2000" dirty="0"/>
          </a:p>
        </p:txBody>
      </p:sp>
    </p:spTree>
    <p:extLst>
      <p:ext uri="{BB962C8B-B14F-4D97-AF65-F5344CB8AC3E}">
        <p14:creationId xmlns:p14="http://schemas.microsoft.com/office/powerpoint/2010/main" val="2915149475"/>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800" u="sng" dirty="0"/>
              <a:t>Кружни бројач</a:t>
            </a:r>
            <a:r>
              <a:rPr lang="sr-Cyrl-RS" dirty="0"/>
              <a:t/>
            </a:r>
            <a:br>
              <a:rPr lang="sr-Cyrl-RS" dirty="0"/>
            </a:br>
            <a:endParaRPr lang="en-US" dirty="0"/>
          </a:p>
        </p:txBody>
      </p:sp>
      <p:sp>
        <p:nvSpPr>
          <p:cNvPr id="4" name="Text Placeholder 3"/>
          <p:cNvSpPr>
            <a:spLocks noGrp="1"/>
          </p:cNvSpPr>
          <p:nvPr>
            <p:ph type="body" idx="2"/>
          </p:nvPr>
        </p:nvSpPr>
        <p:spPr>
          <a:xfrm>
            <a:off x="381000" y="1371600"/>
            <a:ext cx="8610600" cy="3365500"/>
          </a:xfrm>
        </p:spPr>
        <p:txBody>
          <a:bodyPr/>
          <a:lstStyle/>
          <a:p>
            <a:pPr algn="just"/>
            <a:r>
              <a:rPr lang="sr-Cyrl-RS" sz="1800" dirty="0"/>
              <a:t>Кружни (</a:t>
            </a:r>
            <a:r>
              <a:rPr lang="en-US" sz="1800" dirty="0"/>
              <a:t>ring) </a:t>
            </a:r>
            <a:r>
              <a:rPr lang="sr-Cyrl-RS" sz="1800" dirty="0"/>
              <a:t>бројач је кружни померачки регистар који када је покренут има само на излазу једног флипфлопа логичко стање јединице, а на свим осталима логичко стање нуле.</a:t>
            </a:r>
          </a:p>
          <a:p>
            <a:r>
              <a:rPr lang="sr-Cyrl-RS" sz="1800" dirty="0"/>
              <a:t>Кружни бројач је померачки регистар (каскадна веза флипфлопова) чији је излаз последњег флипфлопа повезан са улазом првог, односно, у круг. Типично, један бит се креће кроз сваки флип флоп и у сваком </a:t>
            </a:r>
            <a:r>
              <a:rPr lang="en-US" sz="1800" dirty="0"/>
              <a:t>n-</a:t>
            </a:r>
            <a:r>
              <a:rPr lang="sr-Cyrl-RS" sz="1800" dirty="0"/>
              <a:t>том тренутку се налази на одређеном флипфлопу, уколико их укупно има </a:t>
            </a:r>
            <a:r>
              <a:rPr lang="en-US" sz="1800" dirty="0"/>
              <a:t>n. </a:t>
            </a:r>
            <a:r>
              <a:rPr lang="sr-Cyrl-RS" sz="1800" dirty="0"/>
              <a:t>Може се користити као кружни бројач </a:t>
            </a:r>
            <a:r>
              <a:rPr lang="en-US" sz="1800" dirty="0"/>
              <a:t>n </a:t>
            </a:r>
            <a:r>
              <a:rPr lang="sr-Cyrl-RS" sz="1800" dirty="0"/>
              <a:t>стања.</a:t>
            </a:r>
          </a:p>
          <a:p>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235450" y="3362325"/>
            <a:ext cx="3790950" cy="1200150"/>
          </a:xfrm>
        </p:spPr>
      </p:pic>
    </p:spTree>
    <p:extLst>
      <p:ext uri="{BB962C8B-B14F-4D97-AF65-F5344CB8AC3E}">
        <p14:creationId xmlns:p14="http://schemas.microsoft.com/office/powerpoint/2010/main" val="847801955"/>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TotalTime>
  <Words>869</Words>
  <Application>Microsoft Office PowerPoint</Application>
  <PresentationFormat>On-screen Show (4:3)</PresentationFormat>
  <Paragraphs>44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Стефан Раичевић II-3 Eлектротехничка школа “Земун”</vt:lpstr>
      <vt:lpstr>Бројачи</vt:lpstr>
      <vt:lpstr>Као меморијски елемент у бројачима се користе флипфлопови. </vt:lpstr>
      <vt:lpstr>PowerPoint Presentation</vt:lpstr>
      <vt:lpstr>Врсте бројача</vt:lpstr>
      <vt:lpstr>Синхрони бројач</vt:lpstr>
      <vt:lpstr>Декадни бројач</vt:lpstr>
      <vt:lpstr>Обострани бројач </vt:lpstr>
      <vt:lpstr>Кружни бројач </vt:lpstr>
      <vt:lpstr>Џонсонов бројач</vt:lpstr>
      <vt:lpstr>Рачунарски бројачи</vt:lpstr>
      <vt:lpstr>Веб бројач </vt:lpstr>
      <vt:lpstr>Механички бројачи</vt:lpstr>
      <vt:lpstr>Крај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Стефан Раичевић II-3 Eлектротехничка школа “Земун”</dc:title>
  <dc:creator>Korisnik</dc:creator>
  <cp:lastModifiedBy>Korisnik</cp:lastModifiedBy>
  <cp:revision>25</cp:revision>
  <dcterms:created xsi:type="dcterms:W3CDTF">2020-05-06T10:23:59Z</dcterms:created>
  <dcterms:modified xsi:type="dcterms:W3CDTF">2020-05-06T11:56:06Z</dcterms:modified>
</cp:coreProperties>
</file>